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82" r:id="rId3"/>
    <p:sldId id="257" r:id="rId4"/>
    <p:sldId id="259" r:id="rId5"/>
    <p:sldId id="260" r:id="rId6"/>
    <p:sldId id="258" r:id="rId7"/>
    <p:sldId id="262" r:id="rId8"/>
    <p:sldId id="263" r:id="rId9"/>
    <p:sldId id="261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0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00FF24-D8B1-480E-B253-250759530CFD}" v="104" dt="2019-03-23T15:24:32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45" autoAdjust="0"/>
    <p:restoredTop sz="92845" autoAdjust="0"/>
  </p:normalViewPr>
  <p:slideViewPr>
    <p:cSldViewPr snapToGrid="0">
      <p:cViewPr varScale="1">
        <p:scale>
          <a:sx n="55" d="100"/>
          <a:sy n="55" d="100"/>
        </p:scale>
        <p:origin x="106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medium.com/element-ai-research-lab/stabilizing-neural-style-transfer-for-video-62675e203e42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chrisrodley.com/2017/06/19/dinosaur-flowers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theverge.com/2016/3/15/11213518/alphago-deepmind-go-match-5-resul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www.youtube.com/watch?v=XOxxPcy5Gr4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hyperlink" Target="https://thispersondoesnotexist.co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blogs.nvidia.com/blog/2017/12/03/nvidia-research-nip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twitter.com/_pandy/status/689209034143084547?lang=en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openai.com/blog/better-language-models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www.youtube.com/watch?v=LSHZ_b05W7o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s://www.dailymail.co.uk/sciencetech/article-2958597/Facial-recognition-breakthrough-Deep-Dense-software-spots-faces-images-partially-hidden-UPSIDE-DOWN.html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news.developer.nvidia.com/using-cuda-and-machine-learning-to-detect-colon-cancer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blog.openai.com/openai-five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s://www.youtube.com/watch?v=cUTMhmVh1qs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hyperlink" Target="https://aimotive.com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venturebeat.com/2018/06/12/google-taps-neural-nets-for-better-offline-translation-in-59-languages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en.wikipedia.org/wiki/AI_winter" TargetMode="Externa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53D19DD-2C8F-447A-A6B6-8C9DBD21EC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/>
              <a:t>AI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540CC20F-050A-4A5C-A366-A9A21A9C87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>
                <a:latin typeface="+mj-lt"/>
              </a:rPr>
              <a:t>Nagyfi Richárd 2019</a:t>
            </a:r>
          </a:p>
        </p:txBody>
      </p:sp>
    </p:spTree>
    <p:extLst>
      <p:ext uri="{BB962C8B-B14F-4D97-AF65-F5344CB8AC3E}">
        <p14:creationId xmlns:p14="http://schemas.microsoft.com/office/powerpoint/2010/main" val="1333042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7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3061" cy="68692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9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3D296CC-CA82-4C71-A176-6A9FECDB8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075000"/>
          </a:xfrm>
          <a:custGeom>
            <a:avLst/>
            <a:gdLst>
              <a:gd name="connsiteX0" fmla="*/ 0 w 12192000"/>
              <a:gd name="connsiteY0" fmla="*/ 0 h 2075000"/>
              <a:gd name="connsiteX1" fmla="*/ 12192000 w 12192000"/>
              <a:gd name="connsiteY1" fmla="*/ 0 h 2075000"/>
              <a:gd name="connsiteX2" fmla="*/ 12192000 w 12192000"/>
              <a:gd name="connsiteY2" fmla="*/ 558112 h 2075000"/>
              <a:gd name="connsiteX3" fmla="*/ 12192000 w 12192000"/>
              <a:gd name="connsiteY3" fmla="*/ 750237 h 2075000"/>
              <a:gd name="connsiteX4" fmla="*/ 12192000 w 12192000"/>
              <a:gd name="connsiteY4" fmla="*/ 1726055 h 2075000"/>
              <a:gd name="connsiteX5" fmla="*/ 12113803 w 12192000"/>
              <a:gd name="connsiteY5" fmla="*/ 1734338 h 2075000"/>
              <a:gd name="connsiteX6" fmla="*/ 6753597 w 12192000"/>
              <a:gd name="connsiteY6" fmla="*/ 2057895 h 2075000"/>
              <a:gd name="connsiteX7" fmla="*/ 400746 w 12192000"/>
              <a:gd name="connsiteY7" fmla="*/ 1886552 h 2075000"/>
              <a:gd name="connsiteX8" fmla="*/ 0 w 12192000"/>
              <a:gd name="connsiteY8" fmla="*/ 1849576 h 2075000"/>
              <a:gd name="connsiteX9" fmla="*/ 0 w 12192000"/>
              <a:gd name="connsiteY9" fmla="*/ 750237 h 2075000"/>
              <a:gd name="connsiteX10" fmla="*/ 0 w 12192000"/>
              <a:gd name="connsiteY10" fmla="*/ 558112 h 207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2075000">
                <a:moveTo>
                  <a:pt x="0" y="0"/>
                </a:moveTo>
                <a:lnTo>
                  <a:pt x="12192000" y="0"/>
                </a:lnTo>
                <a:lnTo>
                  <a:pt x="12192000" y="558112"/>
                </a:lnTo>
                <a:lnTo>
                  <a:pt x="12192000" y="750237"/>
                </a:lnTo>
                <a:lnTo>
                  <a:pt x="12192000" y="1726055"/>
                </a:lnTo>
                <a:lnTo>
                  <a:pt x="12113803" y="1734338"/>
                </a:lnTo>
                <a:cubicBezTo>
                  <a:pt x="10139508" y="1932287"/>
                  <a:pt x="8237152" y="2025290"/>
                  <a:pt x="6753597" y="2057895"/>
                </a:cubicBezTo>
                <a:cubicBezTo>
                  <a:pt x="4940362" y="2097744"/>
                  <a:pt x="2657278" y="2078414"/>
                  <a:pt x="400746" y="1886552"/>
                </a:cubicBezTo>
                <a:lnTo>
                  <a:pt x="0" y="1849576"/>
                </a:lnTo>
                <a:lnTo>
                  <a:pt x="0" y="750237"/>
                </a:lnTo>
                <a:lnTo>
                  <a:pt x="0" y="558112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4F7FCB52-DB70-493E-B124-81C65950B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720" y="762608"/>
            <a:ext cx="10481519" cy="1003932"/>
          </a:xfrm>
        </p:spPr>
        <p:txBody>
          <a:bodyPr anchor="ctr">
            <a:normAutofit/>
          </a:bodyPr>
          <a:lstStyle/>
          <a:p>
            <a:pPr algn="l"/>
            <a:r>
              <a:rPr lang="hu-HU" sz="3600" dirty="0">
                <a:solidFill>
                  <a:schemeClr val="accent1"/>
                </a:solidFill>
              </a:rPr>
              <a:t>Gyakori tévhitek mesterséges Neurális Hálókról és BigDatáról</a:t>
            </a:r>
          </a:p>
        </p:txBody>
      </p:sp>
      <p:sp>
        <p:nvSpPr>
          <p:cNvPr id="66" name="Tartalom helye 2">
            <a:extLst>
              <a:ext uri="{FF2B5EF4-FFF2-40B4-BE49-F238E27FC236}">
                <a16:creationId xmlns:a16="http://schemas.microsoft.com/office/drawing/2014/main" id="{4CF311B7-2559-4D6C-9577-13DEF7F4BD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721" y="2635976"/>
            <a:ext cx="8227269" cy="3542776"/>
          </a:xfrm>
        </p:spPr>
        <p:txBody>
          <a:bodyPr>
            <a:normAutofit fontScale="92500" lnSpcReduction="10000"/>
          </a:bodyPr>
          <a:lstStyle/>
          <a:p>
            <a:r>
              <a:rPr lang="hu-HU" sz="1600" dirty="0"/>
              <a:t>Nem igaz, hogy a mesterséges Neurális Hálók, az agy „másolatai” lennének (erről részletesebben később)</a:t>
            </a:r>
          </a:p>
          <a:p>
            <a:r>
              <a:rPr lang="hu-HU" sz="1600" dirty="0"/>
              <a:t>Nem igaz, hogy „</a:t>
            </a:r>
            <a:r>
              <a:rPr lang="hu-HU" sz="1600" dirty="0" err="1"/>
              <a:t>black</a:t>
            </a:r>
            <a:r>
              <a:rPr lang="hu-HU" sz="1600" dirty="0"/>
              <a:t> </a:t>
            </a:r>
            <a:r>
              <a:rPr lang="hu-HU" sz="1600" dirty="0" err="1"/>
              <a:t>box</a:t>
            </a:r>
            <a:r>
              <a:rPr lang="hu-HU" sz="1600" dirty="0"/>
              <a:t>”-ként csak adatokat kell beléjük öntenünk és maguktól kitalálnák a megoldást</a:t>
            </a:r>
          </a:p>
          <a:p>
            <a:r>
              <a:rPr lang="hu-HU" sz="1600" dirty="0"/>
              <a:t>Nem igaz, hogy nincs szükség matematikai ismeretekre gépi tanuláshoz</a:t>
            </a:r>
          </a:p>
          <a:p>
            <a:r>
              <a:rPr lang="hu-HU" sz="1600" dirty="0"/>
              <a:t>Nem igaz, hogy a kvalitatív és kvantitatív módszereket, statisztikai megközelítéseket egy az egyben felváltanák a BigData megközelítések</a:t>
            </a:r>
          </a:p>
          <a:p>
            <a:r>
              <a:rPr lang="hu-HU" sz="1600" dirty="0"/>
              <a:t>Nem igaz, hogy a bonyolultabb feladatok megoldásához </a:t>
            </a:r>
            <a:r>
              <a:rPr lang="hu-HU" sz="1600" b="1" dirty="0"/>
              <a:t>CSAK</a:t>
            </a:r>
            <a:r>
              <a:rPr lang="hu-HU" sz="1600" dirty="0"/>
              <a:t> több </a:t>
            </a:r>
            <a:r>
              <a:rPr lang="hu-HU" sz="1600" dirty="0" err="1"/>
              <a:t>layer</a:t>
            </a:r>
            <a:r>
              <a:rPr lang="hu-HU" sz="1600" dirty="0"/>
              <a:t>-t kell hozzáadni a modellekhez</a:t>
            </a:r>
          </a:p>
          <a:p>
            <a:r>
              <a:rPr lang="hu-HU" sz="1600" dirty="0"/>
              <a:t>Nem igaz, hogy a </a:t>
            </a:r>
            <a:r>
              <a:rPr lang="hu-HU" sz="1600" dirty="0" err="1"/>
              <a:t>feature-ök</a:t>
            </a:r>
            <a:r>
              <a:rPr lang="hu-HU" sz="1600" dirty="0"/>
              <a:t> (bemeneti változók) vakon történő növelése önmagában jobb eredményeket hozna a gépi tanulási feladatokban.</a:t>
            </a:r>
          </a:p>
          <a:p>
            <a:endParaRPr lang="hu-HU" sz="1600" dirty="0"/>
          </a:p>
        </p:txBody>
      </p:sp>
    </p:spTree>
    <p:extLst>
      <p:ext uri="{BB962C8B-B14F-4D97-AF65-F5344CB8AC3E}">
        <p14:creationId xmlns:p14="http://schemas.microsoft.com/office/powerpoint/2010/main" val="40043184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68D903-F26B-46F9-911C-92FEC6A69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8E6E148-E023-4954-86E3-30141DFB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3F982F-CC17-4661-8EAF-7BC5E673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90D37B37-763F-44D7-AEBC-44893638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37E4608D-34B6-48E2-8243-67D04B36F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F40C4AC8-50E7-49B1-8864-2CE866701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B74515D-097E-4D6D-9614-3EE42477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B01B715E-8AF8-4069-AFF6-C4731F0C3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E1E01D11-2228-4016-AD29-65D1C6DB2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459FE25-5A43-4BCE-B99B-4F40DE8A4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3B23074C-316F-47BD-8C6B-EC2FF4952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8080108-D92A-4D64-AFA7-DCCBAF669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4CDA9133-E392-4602-8F72-342B0F2B1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41574FAC-64B1-48BF-9962-5F1D6F293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3C0763C8-12E2-42A2-96FE-5731CDF29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FA456C9D-7219-467B-B2AD-D5789A7D2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7284864-DE74-4A45-AD93-F63035040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ECA1844-43F9-45F6-B52D-4854DBC48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F9ECEA64-1836-4323-A0A3-D4F829112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950F914B-7F44-4D5A-97BB-4BE453F4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A3EFB651-6736-424B-995D-48C4B0E55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FB4E014-64CE-4D11-A129-94A1893FA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FBDC1C1-8061-451F-8181-9F0402645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C35F105D-10BD-4664-8966-82DC76172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C9E557E-56E2-4C47-BB57-B5D2A4FB3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Cím 3">
            <a:extLst>
              <a:ext uri="{FF2B5EF4-FFF2-40B4-BE49-F238E27FC236}">
                <a16:creationId xmlns:a16="http://schemas.microsoft.com/office/drawing/2014/main" id="{22DDD37F-9754-4D84-B919-CE5FA67073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>
            <a:normAutofit/>
          </a:bodyPr>
          <a:lstStyle/>
          <a:p>
            <a:r>
              <a:rPr lang="hu-HU" dirty="0"/>
              <a:t>Példák Mesterséges Neurális Hálózatok alkalmazására	</a:t>
            </a:r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EEE8E4A5-F02C-4F6D-B988-A61BC7F46E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>
            <a:normAutofit/>
          </a:bodyPr>
          <a:lstStyle/>
          <a:p>
            <a:r>
              <a:rPr lang="hu-HU" dirty="0"/>
              <a:t>A képek hivatkozásokat tartalmaznak.</a:t>
            </a:r>
          </a:p>
        </p:txBody>
      </p:sp>
    </p:spTree>
    <p:extLst>
      <p:ext uri="{BB962C8B-B14F-4D97-AF65-F5344CB8AC3E}">
        <p14:creationId xmlns:p14="http://schemas.microsoft.com/office/powerpoint/2010/main" val="529717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3904BE49-D42F-4F46-B6D8-2F3171216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D57C06C8-18BE-4336-B9E0-3E15ACC93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0" name="Freeform 5">
              <a:extLst>
                <a:ext uri="{FF2B5EF4-FFF2-40B4-BE49-F238E27FC236}">
                  <a16:creationId xmlns:a16="http://schemas.microsoft.com/office/drawing/2014/main" id="{C1C39E9B-4917-47D7-B9CB-56480F8876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6">
              <a:extLst>
                <a:ext uri="{FF2B5EF4-FFF2-40B4-BE49-F238E27FC236}">
                  <a16:creationId xmlns:a16="http://schemas.microsoft.com/office/drawing/2014/main" id="{5F7200AE-DDFE-46D2-ABCA-99906B970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">
              <a:extLst>
                <a:ext uri="{FF2B5EF4-FFF2-40B4-BE49-F238E27FC236}">
                  <a16:creationId xmlns:a16="http://schemas.microsoft.com/office/drawing/2014/main" id="{CAC40760-2393-4FAE-9A58-F4CDC0671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1080422B-1649-4C8E-9459-4214243609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">
              <a:extLst>
                <a:ext uri="{FF2B5EF4-FFF2-40B4-BE49-F238E27FC236}">
                  <a16:creationId xmlns:a16="http://schemas.microsoft.com/office/drawing/2014/main" id="{0136A7BD-0DB3-401B-A6AB-38BD30D10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0">
              <a:extLst>
                <a:ext uri="{FF2B5EF4-FFF2-40B4-BE49-F238E27FC236}">
                  <a16:creationId xmlns:a16="http://schemas.microsoft.com/office/drawing/2014/main" id="{FD037346-242B-41AF-8CF5-C35284CA2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1">
              <a:extLst>
                <a:ext uri="{FF2B5EF4-FFF2-40B4-BE49-F238E27FC236}">
                  <a16:creationId xmlns:a16="http://schemas.microsoft.com/office/drawing/2014/main" id="{238EBF94-0BBF-4BAE-AE27-729E3AC13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2">
              <a:extLst>
                <a:ext uri="{FF2B5EF4-FFF2-40B4-BE49-F238E27FC236}">
                  <a16:creationId xmlns:a16="http://schemas.microsoft.com/office/drawing/2014/main" id="{3940EFD7-EB1A-47AF-9DC9-7D4FCC601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3">
              <a:extLst>
                <a:ext uri="{FF2B5EF4-FFF2-40B4-BE49-F238E27FC236}">
                  <a16:creationId xmlns:a16="http://schemas.microsoft.com/office/drawing/2014/main" id="{6BAA7A10-98A8-4931-9BE2-B573EB3767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4">
              <a:extLst>
                <a:ext uri="{FF2B5EF4-FFF2-40B4-BE49-F238E27FC236}">
                  <a16:creationId xmlns:a16="http://schemas.microsoft.com/office/drawing/2014/main" id="{420223F5-34A9-4388-AF7B-38C76242F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5">
              <a:extLst>
                <a:ext uri="{FF2B5EF4-FFF2-40B4-BE49-F238E27FC236}">
                  <a16:creationId xmlns:a16="http://schemas.microsoft.com/office/drawing/2014/main" id="{3CC9C746-C646-4363-B3D3-349B5C18C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6">
              <a:extLst>
                <a:ext uri="{FF2B5EF4-FFF2-40B4-BE49-F238E27FC236}">
                  <a16:creationId xmlns:a16="http://schemas.microsoft.com/office/drawing/2014/main" id="{3EAA5BC5-AB13-4C8E-9D9D-05DE777C5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7">
              <a:extLst>
                <a:ext uri="{FF2B5EF4-FFF2-40B4-BE49-F238E27FC236}">
                  <a16:creationId xmlns:a16="http://schemas.microsoft.com/office/drawing/2014/main" id="{500FC397-0569-4EC4-926A-DDD62AC49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8">
              <a:extLst>
                <a:ext uri="{FF2B5EF4-FFF2-40B4-BE49-F238E27FC236}">
                  <a16:creationId xmlns:a16="http://schemas.microsoft.com/office/drawing/2014/main" id="{284FF041-FE7D-47CD-830F-7FABF41C7C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9">
              <a:extLst>
                <a:ext uri="{FF2B5EF4-FFF2-40B4-BE49-F238E27FC236}">
                  <a16:creationId xmlns:a16="http://schemas.microsoft.com/office/drawing/2014/main" id="{224154F3-CDFE-4FFF-92E4-ECEACF4A6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0">
              <a:extLst>
                <a:ext uri="{FF2B5EF4-FFF2-40B4-BE49-F238E27FC236}">
                  <a16:creationId xmlns:a16="http://schemas.microsoft.com/office/drawing/2014/main" id="{CCE7404D-AA5A-4B82-A875-07F35D7C2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1">
              <a:extLst>
                <a:ext uri="{FF2B5EF4-FFF2-40B4-BE49-F238E27FC236}">
                  <a16:creationId xmlns:a16="http://schemas.microsoft.com/office/drawing/2014/main" id="{526B6FED-4F20-4070-95B4-FF6F439E1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2">
              <a:extLst>
                <a:ext uri="{FF2B5EF4-FFF2-40B4-BE49-F238E27FC236}">
                  <a16:creationId xmlns:a16="http://schemas.microsoft.com/office/drawing/2014/main" id="{3A75958D-1716-4B5A-A745-AFA4962FA4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23">
              <a:extLst>
                <a:ext uri="{FF2B5EF4-FFF2-40B4-BE49-F238E27FC236}">
                  <a16:creationId xmlns:a16="http://schemas.microsoft.com/office/drawing/2014/main" id="{531A2051-17DE-4E9D-9EA6-026B97B1A9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0" name="Rectangle 99">
            <a:extLst>
              <a:ext uri="{FF2B5EF4-FFF2-40B4-BE49-F238E27FC236}">
                <a16:creationId xmlns:a16="http://schemas.microsoft.com/office/drawing/2014/main" id="{CE0642A0-80D3-4F37-8249-A07E6F382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12194680" cy="412771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" descr="Image result for style transfer">
            <a:hlinkClick r:id="rId2"/>
            <a:extLst>
              <a:ext uri="{FF2B5EF4-FFF2-40B4-BE49-F238E27FC236}">
                <a16:creationId xmlns:a16="http://schemas.microsoft.com/office/drawing/2014/main" id="{5DE36683-B5ED-48D0-A68F-E8CB27F3831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388" t="2225" r="-38388" b="2156"/>
          <a:stretch/>
        </p:blipFill>
        <p:spPr bwMode="auto">
          <a:xfrm>
            <a:off x="-639285" y="16614"/>
            <a:ext cx="13462822" cy="5425171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2" name="Group 101">
            <a:extLst>
              <a:ext uri="{FF2B5EF4-FFF2-40B4-BE49-F238E27FC236}">
                <a16:creationId xmlns:a16="http://schemas.microsoft.com/office/drawing/2014/main" id="{FA760135-24A9-40C9-B45F-2EB5B6420E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03" name="Isosceles Triangle 39">
              <a:extLst>
                <a:ext uri="{FF2B5EF4-FFF2-40B4-BE49-F238E27FC236}">
                  <a16:creationId xmlns:a16="http://schemas.microsoft.com/office/drawing/2014/main" id="{20E3CEE0-0CB3-421F-99FC-4585E62437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4346BB80-2556-4779-9642-5706CAA33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Style Transfer</a:t>
            </a:r>
          </a:p>
        </p:txBody>
      </p:sp>
    </p:spTree>
    <p:extLst>
      <p:ext uri="{BB962C8B-B14F-4D97-AF65-F5344CB8AC3E}">
        <p14:creationId xmlns:p14="http://schemas.microsoft.com/office/powerpoint/2010/main" val="2589110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1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4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5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4" name="Isosceles Triangle 73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77" name="Rectangle 76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0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4" name="Picture 2">
            <a:hlinkClick r:id="rId2"/>
            <a:extLst>
              <a:ext uri="{FF2B5EF4-FFF2-40B4-BE49-F238E27FC236}">
                <a16:creationId xmlns:a16="http://schemas.microsoft.com/office/drawing/2014/main" id="{5D4EBC1C-F4F3-4169-93BB-120179F963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72" r="-1" b="15343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0" name="Group 99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01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Style Transfer</a:t>
            </a:r>
          </a:p>
        </p:txBody>
      </p:sp>
    </p:spTree>
    <p:extLst>
      <p:ext uri="{BB962C8B-B14F-4D97-AF65-F5344CB8AC3E}">
        <p14:creationId xmlns:p14="http://schemas.microsoft.com/office/powerpoint/2010/main" val="4067488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09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2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3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4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5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6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7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8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9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0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1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2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3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4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5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6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7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1" name="Isosceles Triangle 130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34" name="Rectangle 133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37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2" name="Picture 2" descr="Related image">
            <a:hlinkClick r:id="rId2"/>
            <a:extLst>
              <a:ext uri="{FF2B5EF4-FFF2-40B4-BE49-F238E27FC236}">
                <a16:creationId xmlns:a16="http://schemas.microsoft.com/office/drawing/2014/main" id="{770BEBA2-4831-4B31-804B-007073D655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49" r="-1" b="24812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7" name="Group 156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58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AlphaGo</a:t>
            </a:r>
          </a:p>
        </p:txBody>
      </p:sp>
    </p:spTree>
    <p:extLst>
      <p:ext uri="{BB962C8B-B14F-4D97-AF65-F5344CB8AC3E}">
        <p14:creationId xmlns:p14="http://schemas.microsoft.com/office/powerpoint/2010/main" val="1939052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63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65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6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8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9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0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1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2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3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4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5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6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7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8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9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0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1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2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3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7" name="Isosceles Triangle 186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0" name="Rectangle 189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2" name="Group 191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93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5" name="Picture 2" descr="Image result for nvidia gan">
            <a:hlinkClick r:id="rId2"/>
            <a:extLst>
              <a:ext uri="{FF2B5EF4-FFF2-40B4-BE49-F238E27FC236}">
                <a16:creationId xmlns:a16="http://schemas.microsoft.com/office/drawing/2014/main" id="{46654654-EC6D-4FFE-9D15-62867BE327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12" r="-1" b="14096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3" name="Group 212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214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/>
              <a:t>Generative Adversarial Networks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26628981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Group 211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16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7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8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9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0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1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2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3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4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5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6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7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8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9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0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1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2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3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4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35" name="Group 234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36" name="Rectangle 235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7" name="Isosceles Triangle 236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38" name="Rectangle 237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39" name="Rectangle 238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0" name="Group 239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41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26" name="Picture 2" descr="Image result for this person does not exist">
            <a:hlinkClick r:id="rId2"/>
            <a:extLst>
              <a:ext uri="{FF2B5EF4-FFF2-40B4-BE49-F238E27FC236}">
                <a16:creationId xmlns:a16="http://schemas.microsoft.com/office/drawing/2014/main" id="{A9D32FB8-1A59-4280-B301-E86D01CD20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" t="38627" r="46" b="5035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0" name="Group 259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261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Generative Adversarial Networks</a:t>
            </a:r>
          </a:p>
        </p:txBody>
      </p:sp>
    </p:spTree>
    <p:extLst>
      <p:ext uri="{BB962C8B-B14F-4D97-AF65-F5344CB8AC3E}">
        <p14:creationId xmlns:p14="http://schemas.microsoft.com/office/powerpoint/2010/main" val="3611466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roup 275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77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8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9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0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1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2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3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4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5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6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7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8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9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0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1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2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3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4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5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97" name="Group 296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98" name="Rectangle 297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9" name="Isosceles Triangle 298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0" name="Rectangle 299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02" name="Rectangle 301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4" name="Group 303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305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1" name="Picture 2" descr="Image result for nvidia neural network night">
            <a:hlinkClick r:id="rId2"/>
            <a:extLst>
              <a:ext uri="{FF2B5EF4-FFF2-40B4-BE49-F238E27FC236}">
                <a16:creationId xmlns:a16="http://schemas.microsoft.com/office/drawing/2014/main" id="{C307F0E8-335D-4DD2-AAD7-D08C2B587B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44" t="1517" r="943" b="51599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25" name="Group 324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326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700" dirty="0"/>
              <a:t>Image-to-Image Translation</a:t>
            </a:r>
          </a:p>
        </p:txBody>
      </p:sp>
    </p:spTree>
    <p:extLst>
      <p:ext uri="{BB962C8B-B14F-4D97-AF65-F5344CB8AC3E}">
        <p14:creationId xmlns:p14="http://schemas.microsoft.com/office/powerpoint/2010/main" val="1703607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41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4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5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6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7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8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9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0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1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2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3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4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5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6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7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8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9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3" name="Isosceles Triangle 162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66" name="Rectangle 165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69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2" name="Kép helye 4">
            <a:hlinkClick r:id="rId2"/>
            <a:extLst>
              <a:ext uri="{FF2B5EF4-FFF2-40B4-BE49-F238E27FC236}">
                <a16:creationId xmlns:a16="http://schemas.microsoft.com/office/drawing/2014/main" id="{05005773-0DE0-4830-9369-72ACEC666B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84" t="39684" r="-686" b="12028"/>
          <a:stretch/>
        </p:blipFill>
        <p:spPr>
          <a:xfrm>
            <a:off x="1" y="10"/>
            <a:ext cx="12191695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189" name="Group 188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90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hu-HU" sz="3700" dirty="0"/>
              <a:t>Szöveg generálása </a:t>
            </a:r>
            <a:r>
              <a:rPr lang="hu-HU" sz="3700" dirty="0" err="1"/>
              <a:t>rekurrens</a:t>
            </a:r>
            <a:r>
              <a:rPr lang="hu-HU" sz="3700" dirty="0"/>
              <a:t> hálókkal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4855344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roup 195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97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8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9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0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1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2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3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4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5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6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7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9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0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1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2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3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4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5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18" name="Rectangle 217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9" name="Isosceles Triangle 218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22" name="Rectangle 221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4" name="Group 223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25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Kép 2">
            <a:hlinkClick r:id="rId2"/>
            <a:extLst>
              <a:ext uri="{FF2B5EF4-FFF2-40B4-BE49-F238E27FC236}">
                <a16:creationId xmlns:a16="http://schemas.microsoft.com/office/drawing/2014/main" id="{5C506D2F-87FB-428F-BDBD-64385B7D69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8" t="-146" r="46" b="42855"/>
          <a:stretch/>
        </p:blipFill>
        <p:spPr>
          <a:xfrm>
            <a:off x="1" y="10"/>
            <a:ext cx="12191695" cy="4120995"/>
          </a:xfrm>
          <a:prstGeom prst="rect">
            <a:avLst/>
          </a:prstGeom>
          <a:ln w="12700">
            <a:noFill/>
          </a:ln>
        </p:spPr>
      </p:pic>
      <p:grpSp>
        <p:nvGrpSpPr>
          <p:cNvPr id="245" name="Group 244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246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hu-HU" sz="3700" dirty="0" err="1"/>
              <a:t>Transfer-based</a:t>
            </a:r>
            <a:r>
              <a:rPr lang="hu-HU" sz="3700" dirty="0"/>
              <a:t> </a:t>
            </a:r>
            <a:r>
              <a:rPr lang="hu-HU" sz="3700" dirty="0" err="1"/>
              <a:t>language</a:t>
            </a:r>
            <a:r>
              <a:rPr lang="hu-HU" sz="3700" dirty="0"/>
              <a:t> </a:t>
            </a:r>
            <a:r>
              <a:rPr lang="hu-HU" sz="3700" dirty="0" err="1"/>
              <a:t>model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3294861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F68D903-F26B-46F9-911C-92FEC6A69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8E6E148-E023-4954-86E3-30141DFB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  <a:noFill/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0D3F982F-CC17-4661-8EAF-7BC5E6735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7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90D37B37-763F-44D7-AEBC-44893638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37E4608D-34B6-48E2-8243-67D04B36F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8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F40C4AC8-50E7-49B1-8864-2CE866701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8B74515D-097E-4D6D-9614-3EE424776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B01B715E-8AF8-4069-AFF6-C4731F0C3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4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E1E01D11-2228-4016-AD29-65D1C6DB2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1459FE25-5A43-4BCE-B99B-4F40DE8A4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3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3B23074C-316F-47BD-8C6B-EC2FF4952F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A8080108-D92A-4D64-AFA7-DCCBAF669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4CDA9133-E392-4602-8F72-342B0F2B1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41574FAC-64B1-48BF-9962-5F1D6F293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/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3C0763C8-12E2-42A2-96FE-5731CDF29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FA456C9D-7219-467B-B2AD-D5789A7D2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2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7284864-DE74-4A45-AD93-F630350402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2ECA1844-43F9-45F6-B52D-4854DBC48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1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F9ECEA64-1836-4323-A0A3-D4F829112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950F914B-7F44-4D5A-97BB-4BE453F4A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/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A3EFB651-6736-424B-995D-48C4B0E55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/>
          </p:spPr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FB4E014-64CE-4D11-A129-94A1893FA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FBDC1C1-8061-451F-8181-9F04026453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C35F105D-10BD-4664-8966-82DC76172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C9E557E-56E2-4C47-BB57-B5D2A4FB3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" name="Cím 3">
            <a:extLst>
              <a:ext uri="{FF2B5EF4-FFF2-40B4-BE49-F238E27FC236}">
                <a16:creationId xmlns:a16="http://schemas.microsoft.com/office/drawing/2014/main" id="{6BE952CC-A877-48AF-9155-73730056C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>
            <a:normAutofit/>
          </a:bodyPr>
          <a:lstStyle/>
          <a:p>
            <a:r>
              <a:rPr lang="hu-HU" dirty="0"/>
              <a:t>2. Bevezetés</a:t>
            </a:r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DB5D4367-D291-4C04-ADFB-2C43DC578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>
            <a:normAutofit/>
          </a:bodyPr>
          <a:lstStyle/>
          <a:p>
            <a:r>
              <a:rPr lang="hu-HU" dirty="0"/>
              <a:t>Példák</a:t>
            </a:r>
          </a:p>
        </p:txBody>
      </p:sp>
    </p:spTree>
    <p:extLst>
      <p:ext uri="{BB962C8B-B14F-4D97-AF65-F5344CB8AC3E}">
        <p14:creationId xmlns:p14="http://schemas.microsoft.com/office/powerpoint/2010/main" val="13494678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roup 123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5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6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7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8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9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2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3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4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5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6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7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8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9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0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1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7" name="Isosceles Triangle 146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50" name="Rectangle 149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3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2" name="Picture 2" descr="Related image">
            <a:hlinkClick r:id="rId2"/>
            <a:extLst>
              <a:ext uri="{FF2B5EF4-FFF2-40B4-BE49-F238E27FC236}">
                <a16:creationId xmlns:a16="http://schemas.microsoft.com/office/drawing/2014/main" id="{49E9CB01-76AF-471C-872A-AF9D8014A4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" t="19962" r="-43" b="19946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3" name="Group 172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174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hu-HU" sz="3700" dirty="0"/>
              <a:t>Kotta generálás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1956058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179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81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2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3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4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5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6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7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8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9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0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1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2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3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4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5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6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7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8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9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3" name="Isosceles Triangle 202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6" name="Rectangle 205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8" name="Group 207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09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3" name="Picture 2" descr="Image result for neural network facial recognition">
            <a:hlinkClick r:id="rId2"/>
            <a:extLst>
              <a:ext uri="{FF2B5EF4-FFF2-40B4-BE49-F238E27FC236}">
                <a16:creationId xmlns:a16="http://schemas.microsoft.com/office/drawing/2014/main" id="{DE8E7C45-8565-4C4A-8AF1-B0DC4B3A3B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97" r="-1" b="25611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9" name="Group 228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230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hu-HU" sz="3700" dirty="0"/>
              <a:t>Arcdetektálás, arcfelismerés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21003573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roup 235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37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8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9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0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1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2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3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4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5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6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7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8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9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0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1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2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3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4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5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9" name="Isosceles Triangle 258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62" name="Rectangle 261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65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2" name="Picture 4" descr="Image result for neural network cancer">
            <a:hlinkClick r:id="rId2"/>
            <a:extLst>
              <a:ext uri="{FF2B5EF4-FFF2-40B4-BE49-F238E27FC236}">
                <a16:creationId xmlns:a16="http://schemas.microsoft.com/office/drawing/2014/main" id="{2FF4F044-38DA-43E1-A690-873C1C57C0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70" r="-1" b="10441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5" name="Group 284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286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Rectangle 286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hu-HU" sz="3700" dirty="0"/>
              <a:t>Orvosi képfeldolgozás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2435560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63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65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6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7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8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9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0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1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2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3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4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5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6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7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8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9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0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1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2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3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7" name="Isosceles Triangle 186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90" name="Rectangle 189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5" name="Group 294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96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3" name="Picture 2" descr="Image result for dota 2 neural network">
            <a:hlinkClick r:id="rId2"/>
            <a:extLst>
              <a:ext uri="{FF2B5EF4-FFF2-40B4-BE49-F238E27FC236}">
                <a16:creationId xmlns:a16="http://schemas.microsoft.com/office/drawing/2014/main" id="{46611E27-EF38-4767-BBAB-A37BFD1EC1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" t="30625" r="46" b="8195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6" name="Group 315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317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8" name="Rectangle 317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hu-HU" sz="3700" dirty="0" err="1"/>
              <a:t>DotA</a:t>
            </a:r>
            <a:r>
              <a:rPr lang="hu-HU" sz="3700" dirty="0"/>
              <a:t> 2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9360083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roup 198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00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1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2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3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4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5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6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7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8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9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0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2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3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4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5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6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7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8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0" name="Group 219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21" name="Rectangle 220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2" name="Isosceles Triangle 221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3" name="Rectangle 222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25" name="Rectangle 224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28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050" name="Picture 2" descr="Image result for alphastar starcraft ai">
            <a:hlinkClick r:id="rId2"/>
            <a:extLst>
              <a:ext uri="{FF2B5EF4-FFF2-40B4-BE49-F238E27FC236}">
                <a16:creationId xmlns:a16="http://schemas.microsoft.com/office/drawing/2014/main" id="{691F85F6-8FB8-476B-8838-996A3708FD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8" t="11786" r="46" b="16489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8" name="Group 247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249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hu-HU" sz="3700" dirty="0" err="1"/>
              <a:t>StarCraft</a:t>
            </a:r>
            <a:r>
              <a:rPr lang="hu-HU" sz="3700" dirty="0"/>
              <a:t> 2 (</a:t>
            </a:r>
            <a:r>
              <a:rPr lang="hu-HU" sz="3700" dirty="0" err="1"/>
              <a:t>AlphaStar</a:t>
            </a:r>
            <a:r>
              <a:rPr lang="hu-HU" sz="3700" dirty="0"/>
              <a:t>)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128039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26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8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2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3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4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5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6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7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8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0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1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4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5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0" name="Isosceles Triangle 149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57" name="Rectangle 256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9" name="Group 258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60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2" name="Picture 2" descr="Image result for self driving car aimotive">
            <a:hlinkClick r:id="rId2"/>
            <a:extLst>
              <a:ext uri="{FF2B5EF4-FFF2-40B4-BE49-F238E27FC236}">
                <a16:creationId xmlns:a16="http://schemas.microsoft.com/office/drawing/2014/main" id="{07631613-2B7D-4519-BA80-CA31226C06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42" r="-1" b="38089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80" name="Group 279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281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Rectangle 281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hu-HU" sz="3700" dirty="0"/>
              <a:t>Önvezető járművek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32808912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roup 222">
            <a:extLst>
              <a:ext uri="{FF2B5EF4-FFF2-40B4-BE49-F238E27FC236}">
                <a16:creationId xmlns:a16="http://schemas.microsoft.com/office/drawing/2014/main" id="{2DAE3342-9DFC-49D4-B09C-25E31076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24" name="Freeform 5">
              <a:extLst>
                <a:ext uri="{FF2B5EF4-FFF2-40B4-BE49-F238E27FC236}">
                  <a16:creationId xmlns:a16="http://schemas.microsoft.com/office/drawing/2014/main" id="{E49E0D20-8423-4612-99A5-14AEF8F6B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5" name="Freeform 6">
              <a:extLst>
                <a:ext uri="{FF2B5EF4-FFF2-40B4-BE49-F238E27FC236}">
                  <a16:creationId xmlns:a16="http://schemas.microsoft.com/office/drawing/2014/main" id="{57C2C108-5A30-48CA-9203-56747AEB7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6" name="Freeform 7">
              <a:extLst>
                <a:ext uri="{FF2B5EF4-FFF2-40B4-BE49-F238E27FC236}">
                  <a16:creationId xmlns:a16="http://schemas.microsoft.com/office/drawing/2014/main" id="{1A343912-2EFC-408E-A862-5C9BF108DC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7" name="Freeform 8">
              <a:extLst>
                <a:ext uri="{FF2B5EF4-FFF2-40B4-BE49-F238E27FC236}">
                  <a16:creationId xmlns:a16="http://schemas.microsoft.com/office/drawing/2014/main" id="{AA50D1CF-9DAE-4CF6-B829-E66CEE9D5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8" name="Freeform 9">
              <a:extLst>
                <a:ext uri="{FF2B5EF4-FFF2-40B4-BE49-F238E27FC236}">
                  <a16:creationId xmlns:a16="http://schemas.microsoft.com/office/drawing/2014/main" id="{FE5799A4-0568-433E-BF41-752CF516AC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9" name="Freeform 10">
              <a:extLst>
                <a:ext uri="{FF2B5EF4-FFF2-40B4-BE49-F238E27FC236}">
                  <a16:creationId xmlns:a16="http://schemas.microsoft.com/office/drawing/2014/main" id="{CDBB86ED-F16F-4C28-BDD5-72D771176F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0" name="Freeform 11">
              <a:extLst>
                <a:ext uri="{FF2B5EF4-FFF2-40B4-BE49-F238E27FC236}">
                  <a16:creationId xmlns:a16="http://schemas.microsoft.com/office/drawing/2014/main" id="{3347939E-8B76-4CFC-B2EC-63A7E2278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1" name="Freeform 12">
              <a:extLst>
                <a:ext uri="{FF2B5EF4-FFF2-40B4-BE49-F238E27FC236}">
                  <a16:creationId xmlns:a16="http://schemas.microsoft.com/office/drawing/2014/main" id="{FA1DD132-02E4-4CD3-B496-BFF924558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2" name="Freeform 13">
              <a:extLst>
                <a:ext uri="{FF2B5EF4-FFF2-40B4-BE49-F238E27FC236}">
                  <a16:creationId xmlns:a16="http://schemas.microsoft.com/office/drawing/2014/main" id="{710BDA52-A7D7-4E4E-9F36-EC8F983EA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3" name="Freeform 14">
              <a:extLst>
                <a:ext uri="{FF2B5EF4-FFF2-40B4-BE49-F238E27FC236}">
                  <a16:creationId xmlns:a16="http://schemas.microsoft.com/office/drawing/2014/main" id="{B1BDF852-319F-42B8-9A50-7C9A9387C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4" name="Freeform 15">
              <a:extLst>
                <a:ext uri="{FF2B5EF4-FFF2-40B4-BE49-F238E27FC236}">
                  <a16:creationId xmlns:a16="http://schemas.microsoft.com/office/drawing/2014/main" id="{3AACE376-C01E-4F1F-91B7-39D0274BF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5" name="Freeform 16">
              <a:extLst>
                <a:ext uri="{FF2B5EF4-FFF2-40B4-BE49-F238E27FC236}">
                  <a16:creationId xmlns:a16="http://schemas.microsoft.com/office/drawing/2014/main" id="{7F612F4C-050E-459D-9771-ED088374A5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6" name="Freeform 17">
              <a:extLst>
                <a:ext uri="{FF2B5EF4-FFF2-40B4-BE49-F238E27FC236}">
                  <a16:creationId xmlns:a16="http://schemas.microsoft.com/office/drawing/2014/main" id="{94E4211B-3E41-4905-8F4E-76811B9E5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7" name="Freeform 18">
              <a:extLst>
                <a:ext uri="{FF2B5EF4-FFF2-40B4-BE49-F238E27FC236}">
                  <a16:creationId xmlns:a16="http://schemas.microsoft.com/office/drawing/2014/main" id="{6AEC87EE-0CB8-43DE-8FEB-4586A92E8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8" name="Freeform 19">
              <a:extLst>
                <a:ext uri="{FF2B5EF4-FFF2-40B4-BE49-F238E27FC236}">
                  <a16:creationId xmlns:a16="http://schemas.microsoft.com/office/drawing/2014/main" id="{277C1C5D-7BDC-47E4-8B81-C3C4AE949B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9" name="Freeform 20">
              <a:extLst>
                <a:ext uri="{FF2B5EF4-FFF2-40B4-BE49-F238E27FC236}">
                  <a16:creationId xmlns:a16="http://schemas.microsoft.com/office/drawing/2014/main" id="{7A2A6EF8-9768-4478-9CD3-DFA547CEF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0" name="Freeform 21">
              <a:extLst>
                <a:ext uri="{FF2B5EF4-FFF2-40B4-BE49-F238E27FC236}">
                  <a16:creationId xmlns:a16="http://schemas.microsoft.com/office/drawing/2014/main" id="{1FD9091C-E8FA-4ADA-937F-A74426ED1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1" name="Freeform 22">
              <a:extLst>
                <a:ext uri="{FF2B5EF4-FFF2-40B4-BE49-F238E27FC236}">
                  <a16:creationId xmlns:a16="http://schemas.microsoft.com/office/drawing/2014/main" id="{B69923E7-63C4-47CE-956E-09D384D4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2" name="Freeform 23">
              <a:extLst>
                <a:ext uri="{FF2B5EF4-FFF2-40B4-BE49-F238E27FC236}">
                  <a16:creationId xmlns:a16="http://schemas.microsoft.com/office/drawing/2014/main" id="{A2576784-872E-494C-A041-0E346226B7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B54F73D8-62C2-4127-9D19-01219BBB9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CFD8CA02-9BE5-4B82-8129-6EF618402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6" name="Isosceles Triangle 245">
              <a:extLst>
                <a:ext uri="{FF2B5EF4-FFF2-40B4-BE49-F238E27FC236}">
                  <a16:creationId xmlns:a16="http://schemas.microsoft.com/office/drawing/2014/main" id="{01515E68-030C-4313-B300-35253163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1937725F-1DDF-4225-937E-106DBB047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49" name="Rectangle 248">
            <a:extLst>
              <a:ext uri="{FF2B5EF4-FFF2-40B4-BE49-F238E27FC236}">
                <a16:creationId xmlns:a16="http://schemas.microsoft.com/office/drawing/2014/main" id="{DA04DBF5-8916-4A95-8F12-870B9CFB9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1" name="Group 250">
            <a:extLst>
              <a:ext uri="{FF2B5EF4-FFF2-40B4-BE49-F238E27FC236}">
                <a16:creationId xmlns:a16="http://schemas.microsoft.com/office/drawing/2014/main" id="{073762E0-2DD8-45BD-9EB6-CA5154A51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252" name="Freeform 5">
              <a:extLst>
                <a:ext uri="{FF2B5EF4-FFF2-40B4-BE49-F238E27FC236}">
                  <a16:creationId xmlns:a16="http://schemas.microsoft.com/office/drawing/2014/main" id="{B9FD3837-AEE7-4B5B-82B3-3951DE1B68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6">
              <a:extLst>
                <a:ext uri="{FF2B5EF4-FFF2-40B4-BE49-F238E27FC236}">
                  <a16:creationId xmlns:a16="http://schemas.microsoft.com/office/drawing/2014/main" id="{F778B3BD-7B76-4989-BB6C-F50B089C3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7">
              <a:extLst>
                <a:ext uri="{FF2B5EF4-FFF2-40B4-BE49-F238E27FC236}">
                  <a16:creationId xmlns:a16="http://schemas.microsoft.com/office/drawing/2014/main" id="{DC77AAC1-76D2-46B0-AE46-91C8C3AC5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8">
              <a:extLst>
                <a:ext uri="{FF2B5EF4-FFF2-40B4-BE49-F238E27FC236}">
                  <a16:creationId xmlns:a16="http://schemas.microsoft.com/office/drawing/2014/main" id="{1BB54049-1401-43CD-A970-1E026BD5C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9">
              <a:extLst>
                <a:ext uri="{FF2B5EF4-FFF2-40B4-BE49-F238E27FC236}">
                  <a16:creationId xmlns:a16="http://schemas.microsoft.com/office/drawing/2014/main" id="{55EDB9E9-84DE-4BC8-9D3C-A02B90B962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10">
              <a:extLst>
                <a:ext uri="{FF2B5EF4-FFF2-40B4-BE49-F238E27FC236}">
                  <a16:creationId xmlns:a16="http://schemas.microsoft.com/office/drawing/2014/main" id="{2C96582F-8723-44BC-BDC1-62D8FBDE3D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11">
              <a:extLst>
                <a:ext uri="{FF2B5EF4-FFF2-40B4-BE49-F238E27FC236}">
                  <a16:creationId xmlns:a16="http://schemas.microsoft.com/office/drawing/2014/main" id="{DC381B08-A485-45D0-8C29-C2AB10B04B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12">
              <a:extLst>
                <a:ext uri="{FF2B5EF4-FFF2-40B4-BE49-F238E27FC236}">
                  <a16:creationId xmlns:a16="http://schemas.microsoft.com/office/drawing/2014/main" id="{DBB2158D-DAF7-4689-A44E-3E5032B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13">
              <a:extLst>
                <a:ext uri="{FF2B5EF4-FFF2-40B4-BE49-F238E27FC236}">
                  <a16:creationId xmlns:a16="http://schemas.microsoft.com/office/drawing/2014/main" id="{5AC96EEC-F774-41C8-8679-C1217EC5E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14">
              <a:extLst>
                <a:ext uri="{FF2B5EF4-FFF2-40B4-BE49-F238E27FC236}">
                  <a16:creationId xmlns:a16="http://schemas.microsoft.com/office/drawing/2014/main" id="{ED08285C-CDBB-4DD6-A69D-4432B668AE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15">
              <a:extLst>
                <a:ext uri="{FF2B5EF4-FFF2-40B4-BE49-F238E27FC236}">
                  <a16:creationId xmlns:a16="http://schemas.microsoft.com/office/drawing/2014/main" id="{87BB7B9B-327A-4D4D-AB93-11CB044AC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16">
              <a:extLst>
                <a:ext uri="{FF2B5EF4-FFF2-40B4-BE49-F238E27FC236}">
                  <a16:creationId xmlns:a16="http://schemas.microsoft.com/office/drawing/2014/main" id="{360F57D7-4501-41A6-BA54-99E121136F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17">
              <a:extLst>
                <a:ext uri="{FF2B5EF4-FFF2-40B4-BE49-F238E27FC236}">
                  <a16:creationId xmlns:a16="http://schemas.microsoft.com/office/drawing/2014/main" id="{C37AD4AC-CE9F-4C58-A4E2-D48E2FA821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18">
              <a:extLst>
                <a:ext uri="{FF2B5EF4-FFF2-40B4-BE49-F238E27FC236}">
                  <a16:creationId xmlns:a16="http://schemas.microsoft.com/office/drawing/2014/main" id="{15EE3167-7FBB-48A3-8450-E72B525E8B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19">
              <a:extLst>
                <a:ext uri="{FF2B5EF4-FFF2-40B4-BE49-F238E27FC236}">
                  <a16:creationId xmlns:a16="http://schemas.microsoft.com/office/drawing/2014/main" id="{C23095D8-5DD6-4F0A-BD74-ED5FB47F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20">
              <a:extLst>
                <a:ext uri="{FF2B5EF4-FFF2-40B4-BE49-F238E27FC236}">
                  <a16:creationId xmlns:a16="http://schemas.microsoft.com/office/drawing/2014/main" id="{2A1F0E1B-819A-4255-B8AF-081106162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21">
              <a:extLst>
                <a:ext uri="{FF2B5EF4-FFF2-40B4-BE49-F238E27FC236}">
                  <a16:creationId xmlns:a16="http://schemas.microsoft.com/office/drawing/2014/main" id="{B167A410-29E3-4850-BEDC-B1362187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22">
              <a:extLst>
                <a:ext uri="{FF2B5EF4-FFF2-40B4-BE49-F238E27FC236}">
                  <a16:creationId xmlns:a16="http://schemas.microsoft.com/office/drawing/2014/main" id="{C809901A-3E02-4D2E-93C9-3F527EE97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23">
              <a:extLst>
                <a:ext uri="{FF2B5EF4-FFF2-40B4-BE49-F238E27FC236}">
                  <a16:creationId xmlns:a16="http://schemas.microsoft.com/office/drawing/2014/main" id="{6CD60056-ABC2-4076-B99B-A10B08D5F0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3" name="Picture 2" descr="Image result for neural network google translate">
            <a:hlinkClick r:id="rId2"/>
            <a:extLst>
              <a:ext uri="{FF2B5EF4-FFF2-40B4-BE49-F238E27FC236}">
                <a16:creationId xmlns:a16="http://schemas.microsoft.com/office/drawing/2014/main" id="{7C6EF5DF-A355-4860-ABEA-472007928EA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-4116" r="488" b="4117"/>
          <a:stretch/>
        </p:blipFill>
        <p:spPr bwMode="auto">
          <a:xfrm>
            <a:off x="1" y="10"/>
            <a:ext cx="12191695" cy="4120995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6" name="Group 305">
            <a:extLst>
              <a:ext uri="{FF2B5EF4-FFF2-40B4-BE49-F238E27FC236}">
                <a16:creationId xmlns:a16="http://schemas.microsoft.com/office/drawing/2014/main" id="{D47EAB90-DF6D-419E-92FC-8F9B900DA3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4206292"/>
            <a:ext cx="12192755" cy="1771275"/>
            <a:chOff x="1" y="3893141"/>
            <a:chExt cx="12192755" cy="1771275"/>
          </a:xfrm>
        </p:grpSpPr>
        <p:sp>
          <p:nvSpPr>
            <p:cNvPr id="307" name="Isosceles Triangle 39">
              <a:extLst>
                <a:ext uri="{FF2B5EF4-FFF2-40B4-BE49-F238E27FC236}">
                  <a16:creationId xmlns:a16="http://schemas.microsoft.com/office/drawing/2014/main" id="{631BC384-797E-4F79-A628-36053708B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" name="Rectangle 307">
              <a:extLst>
                <a:ext uri="{FF2B5EF4-FFF2-40B4-BE49-F238E27FC236}">
                  <a16:creationId xmlns:a16="http://schemas.microsoft.com/office/drawing/2014/main" id="{91972066-EBE9-40A7-9650-AF6A838AC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3893141"/>
              <a:ext cx="12192755" cy="142021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2C813511-4052-4E8E-A931-638F18DD2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982" y="4293388"/>
            <a:ext cx="8833655" cy="727748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hu-HU" sz="3700" dirty="0"/>
              <a:t>Gépi fordítás</a:t>
            </a:r>
            <a:endParaRPr lang="en-US" sz="3700" dirty="0"/>
          </a:p>
        </p:txBody>
      </p:sp>
    </p:spTree>
    <p:extLst>
      <p:ext uri="{BB962C8B-B14F-4D97-AF65-F5344CB8AC3E}">
        <p14:creationId xmlns:p14="http://schemas.microsoft.com/office/powerpoint/2010/main" val="30333678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CE3618-1D7A-4256-B2AF-9DB692996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91A9185-A7D5-460B-98BC-0BF2EBD3E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8AFC1764-6516-4F77-BF30-B8ADB3C9F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FCAFF9F9-F806-47EC-BCAC-9921E719F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9D92491-36BD-4861-BA54-DD88E6089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23740E15-AB86-4E5C-A137-07E0DDC03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BE097852-1F54-4EF0-A1BE-561272FCD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5C2DF1F9-21CC-430E-84C8-356C73C6F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F11B45B-3EDE-4B6A-903B-0AE6E9DD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7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77FDDC5-477E-420D-B98F-42ABA2477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92C0474-B573-45C5-84C5-194CE1715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2FBC62F8-64D0-4025-99AE-A04E291D9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6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7632F945-80B5-4575-A538-29495BF8F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5562CC17-43D4-4E57-AE08-83952EE59D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E1D78CFE-04CA-4101-AFCF-196940B2D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41F2A149-A64E-4690-B049-18C156A8E2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9313C72-D62D-4416-A6AE-7EB7D6B54A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77B03BEA-76E5-4ECB-B9BB-D89D27509E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6AF6BECE-416D-4C3A-AD6F-68B08F3CA7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9197E2A-A098-480D-A2A6-3F3B889ED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4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A493EDB-6C9E-483F-86A6-0F473E590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4" name="Cím 3">
            <a:extLst>
              <a:ext uri="{FF2B5EF4-FFF2-40B4-BE49-F238E27FC236}">
                <a16:creationId xmlns:a16="http://schemas.microsoft.com/office/drawing/2014/main" id="{EE14E1BC-D6EF-4BD6-8222-0083DA6569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7374" y="1263404"/>
            <a:ext cx="8247189" cy="3115075"/>
          </a:xfrm>
        </p:spPr>
        <p:txBody>
          <a:bodyPr>
            <a:normAutofit/>
          </a:bodyPr>
          <a:lstStyle/>
          <a:p>
            <a:pPr algn="l"/>
            <a:r>
              <a:rPr lang="hu-HU" sz="7200" dirty="0">
                <a:solidFill>
                  <a:schemeClr val="accent1"/>
                </a:solidFill>
              </a:rPr>
              <a:t>Köszönöm a figyelmet</a:t>
            </a:r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6DF7163B-680B-4A30-91E1-0AAD697AE1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7374" y="4560432"/>
            <a:ext cx="8300202" cy="1228171"/>
          </a:xfrm>
        </p:spPr>
        <p:txBody>
          <a:bodyPr>
            <a:normAutofit/>
          </a:bodyPr>
          <a:lstStyle/>
          <a:p>
            <a:pPr algn="l"/>
            <a:r>
              <a:rPr lang="hu-HU" sz="2400" dirty="0">
                <a:solidFill>
                  <a:schemeClr val="tx1"/>
                </a:solidFill>
              </a:rPr>
              <a:t>Várom a kérdéseket</a:t>
            </a: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F39476B-1A6D-47CB-AC7A-FB87EF003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490253" y="3276595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099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roup 63">
            <a:extLst>
              <a:ext uri="{FF2B5EF4-FFF2-40B4-BE49-F238E27FC236}">
                <a16:creationId xmlns:a16="http://schemas.microsoft.com/office/drawing/2014/main" id="{84DB7353-7D7A-431B-A5B6-A3845E6F2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9E8D15D6-6183-4BE1-A315-C7EC9C1A5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6" name="Freeform 6">
              <a:extLst>
                <a:ext uri="{FF2B5EF4-FFF2-40B4-BE49-F238E27FC236}">
                  <a16:creationId xmlns:a16="http://schemas.microsoft.com/office/drawing/2014/main" id="{82A253FA-4E60-4B4D-94B0-93ECFCF30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E1B39AD1-11BD-457B-822C-A873607F4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8" name="Freeform 8">
              <a:extLst>
                <a:ext uri="{FF2B5EF4-FFF2-40B4-BE49-F238E27FC236}">
                  <a16:creationId xmlns:a16="http://schemas.microsoft.com/office/drawing/2014/main" id="{CC286005-78D5-4BE4-AA8B-75CDC07E7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9" name="Freeform 9">
              <a:extLst>
                <a:ext uri="{FF2B5EF4-FFF2-40B4-BE49-F238E27FC236}">
                  <a16:creationId xmlns:a16="http://schemas.microsoft.com/office/drawing/2014/main" id="{09E4A22D-7E83-4F24-97FE-931A93CAC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0" name="Freeform 10">
              <a:extLst>
                <a:ext uri="{FF2B5EF4-FFF2-40B4-BE49-F238E27FC236}">
                  <a16:creationId xmlns:a16="http://schemas.microsoft.com/office/drawing/2014/main" id="{4351E96B-8DD4-4D5E-A9F0-C47F5F3378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1" name="Freeform 11">
              <a:extLst>
                <a:ext uri="{FF2B5EF4-FFF2-40B4-BE49-F238E27FC236}">
                  <a16:creationId xmlns:a16="http://schemas.microsoft.com/office/drawing/2014/main" id="{BFF78610-2475-4756-9EC8-5DA7D8902D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2" name="Freeform 12">
              <a:extLst>
                <a:ext uri="{FF2B5EF4-FFF2-40B4-BE49-F238E27FC236}">
                  <a16:creationId xmlns:a16="http://schemas.microsoft.com/office/drawing/2014/main" id="{C7ACAE44-681D-4CBC-B2AB-E5131DF5A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3" name="Freeform 13">
              <a:extLst>
                <a:ext uri="{FF2B5EF4-FFF2-40B4-BE49-F238E27FC236}">
                  <a16:creationId xmlns:a16="http://schemas.microsoft.com/office/drawing/2014/main" id="{CA22E4A0-73AA-4722-9C16-F3AF9A33EC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4" name="Freeform 14">
              <a:extLst>
                <a:ext uri="{FF2B5EF4-FFF2-40B4-BE49-F238E27FC236}">
                  <a16:creationId xmlns:a16="http://schemas.microsoft.com/office/drawing/2014/main" id="{BB36E626-EBEB-41C0-B224-8DB049DB4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5" name="Freeform 15">
              <a:extLst>
                <a:ext uri="{FF2B5EF4-FFF2-40B4-BE49-F238E27FC236}">
                  <a16:creationId xmlns:a16="http://schemas.microsoft.com/office/drawing/2014/main" id="{D603DEC5-BED4-4DB6-A253-F61CC3674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16">
              <a:extLst>
                <a:ext uri="{FF2B5EF4-FFF2-40B4-BE49-F238E27FC236}">
                  <a16:creationId xmlns:a16="http://schemas.microsoft.com/office/drawing/2014/main" id="{86AE9DE6-CA9A-479B-A0FB-0E1BAC7A6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6CB8DC8-E75F-4574-A290-AAB7031BE8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18">
              <a:extLst>
                <a:ext uri="{FF2B5EF4-FFF2-40B4-BE49-F238E27FC236}">
                  <a16:creationId xmlns:a16="http://schemas.microsoft.com/office/drawing/2014/main" id="{1CA657E1-3A52-4C23-AA47-EBB2D5C41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19">
              <a:extLst>
                <a:ext uri="{FF2B5EF4-FFF2-40B4-BE49-F238E27FC236}">
                  <a16:creationId xmlns:a16="http://schemas.microsoft.com/office/drawing/2014/main" id="{ED4F701B-2A93-464F-A673-54EED5C4C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20">
              <a:extLst>
                <a:ext uri="{FF2B5EF4-FFF2-40B4-BE49-F238E27FC236}">
                  <a16:creationId xmlns:a16="http://schemas.microsoft.com/office/drawing/2014/main" id="{9977C34F-F6C9-4749-B201-7B928802D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21">
              <a:extLst>
                <a:ext uri="{FF2B5EF4-FFF2-40B4-BE49-F238E27FC236}">
                  <a16:creationId xmlns:a16="http://schemas.microsoft.com/office/drawing/2014/main" id="{3A913E6B-DBE9-4291-A34C-36069ECB8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22">
              <a:extLst>
                <a:ext uri="{FF2B5EF4-FFF2-40B4-BE49-F238E27FC236}">
                  <a16:creationId xmlns:a16="http://schemas.microsoft.com/office/drawing/2014/main" id="{7D415C04-AB5C-4B76-9E49-EEBAEE64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23">
              <a:extLst>
                <a:ext uri="{FF2B5EF4-FFF2-40B4-BE49-F238E27FC236}">
                  <a16:creationId xmlns:a16="http://schemas.microsoft.com/office/drawing/2014/main" id="{151FDC11-E872-4EAE-A597-822F9FE17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25" name="Group 84">
            <a:extLst>
              <a:ext uri="{FF2B5EF4-FFF2-40B4-BE49-F238E27FC236}">
                <a16:creationId xmlns:a16="http://schemas.microsoft.com/office/drawing/2014/main" id="{1B24766B-81CA-44C7-BF11-77A12BA4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1A2F9962-DEB8-461C-8B4C-C0ED0D8A7B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7" name="Isosceles Triangle 86">
              <a:extLst>
                <a:ext uri="{FF2B5EF4-FFF2-40B4-BE49-F238E27FC236}">
                  <a16:creationId xmlns:a16="http://schemas.microsoft.com/office/drawing/2014/main" id="{C0672E08-EB09-4B8E-8522-24BBC2CFF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3447AB64-F3EC-4A1F-BFD4-F0F9DB3DA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26" name="Rectangle 89">
            <a:extLst>
              <a:ext uri="{FF2B5EF4-FFF2-40B4-BE49-F238E27FC236}">
                <a16:creationId xmlns:a16="http://schemas.microsoft.com/office/drawing/2014/main" id="{B7FF52F0-41C1-43AB-A827-85DF6A06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Group 91">
            <a:extLst>
              <a:ext uri="{FF2B5EF4-FFF2-40B4-BE49-F238E27FC236}">
                <a16:creationId xmlns:a16="http://schemas.microsoft.com/office/drawing/2014/main" id="{6C144995-155B-424A-B9F4-F22B71B70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3" name="Freeform 5">
              <a:extLst>
                <a:ext uri="{FF2B5EF4-FFF2-40B4-BE49-F238E27FC236}">
                  <a16:creationId xmlns:a16="http://schemas.microsoft.com/office/drawing/2014/main" id="{8209302C-6060-4E33-B0FF-231E14ABE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6">
              <a:extLst>
                <a:ext uri="{FF2B5EF4-FFF2-40B4-BE49-F238E27FC236}">
                  <a16:creationId xmlns:a16="http://schemas.microsoft.com/office/drawing/2014/main" id="{1B7CFB76-EC56-4AEC-9C98-2E090DE43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7">
              <a:extLst>
                <a:ext uri="{FF2B5EF4-FFF2-40B4-BE49-F238E27FC236}">
                  <a16:creationId xmlns:a16="http://schemas.microsoft.com/office/drawing/2014/main" id="{B477DDB4-CCA0-4087-A6A1-A2AAE5021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D6D89F34-3A58-4580-BD09-33277B5DE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9">
              <a:extLst>
                <a:ext uri="{FF2B5EF4-FFF2-40B4-BE49-F238E27FC236}">
                  <a16:creationId xmlns:a16="http://schemas.microsoft.com/office/drawing/2014/main" id="{B2323A6B-B80D-43C6-9C79-8A543993B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0">
              <a:extLst>
                <a:ext uri="{FF2B5EF4-FFF2-40B4-BE49-F238E27FC236}">
                  <a16:creationId xmlns:a16="http://schemas.microsoft.com/office/drawing/2014/main" id="{34BF7A9F-A77E-438F-B3C2-963039783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1">
              <a:extLst>
                <a:ext uri="{FF2B5EF4-FFF2-40B4-BE49-F238E27FC236}">
                  <a16:creationId xmlns:a16="http://schemas.microsoft.com/office/drawing/2014/main" id="{F5EE77F3-F65B-4C01-91EB-3F45576BFA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2">
              <a:extLst>
                <a:ext uri="{FF2B5EF4-FFF2-40B4-BE49-F238E27FC236}">
                  <a16:creationId xmlns:a16="http://schemas.microsoft.com/office/drawing/2014/main" id="{E2A55C6C-6A64-4546-AA40-F2343C11F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3">
              <a:extLst>
                <a:ext uri="{FF2B5EF4-FFF2-40B4-BE49-F238E27FC236}">
                  <a16:creationId xmlns:a16="http://schemas.microsoft.com/office/drawing/2014/main" id="{BBF96922-FB36-4155-A363-5AB6E60F0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4">
              <a:extLst>
                <a:ext uri="{FF2B5EF4-FFF2-40B4-BE49-F238E27FC236}">
                  <a16:creationId xmlns:a16="http://schemas.microsoft.com/office/drawing/2014/main" id="{5BB8D0CC-3FD6-4257-9B8E-8F6B35BAA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5">
              <a:extLst>
                <a:ext uri="{FF2B5EF4-FFF2-40B4-BE49-F238E27FC236}">
                  <a16:creationId xmlns:a16="http://schemas.microsoft.com/office/drawing/2014/main" id="{59C16BD8-BDED-4F47-9EF4-B9F466D90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687913F5-87F7-499B-9C9A-DB7687145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17">
              <a:extLst>
                <a:ext uri="{FF2B5EF4-FFF2-40B4-BE49-F238E27FC236}">
                  <a16:creationId xmlns:a16="http://schemas.microsoft.com/office/drawing/2014/main" id="{C1FC0B82-88DF-42A3-9041-1037C9A76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18">
              <a:extLst>
                <a:ext uri="{FF2B5EF4-FFF2-40B4-BE49-F238E27FC236}">
                  <a16:creationId xmlns:a16="http://schemas.microsoft.com/office/drawing/2014/main" id="{1C083223-5759-48E1-B3AE-ADF4C165B0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19">
              <a:extLst>
                <a:ext uri="{FF2B5EF4-FFF2-40B4-BE49-F238E27FC236}">
                  <a16:creationId xmlns:a16="http://schemas.microsoft.com/office/drawing/2014/main" id="{A283EA1D-83E3-4469-A48F-58ECE1873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0">
              <a:extLst>
                <a:ext uri="{FF2B5EF4-FFF2-40B4-BE49-F238E27FC236}">
                  <a16:creationId xmlns:a16="http://schemas.microsoft.com/office/drawing/2014/main" id="{9C827C81-2FCC-48CE-947D-120E6924BE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9" name="Freeform 21">
              <a:extLst>
                <a:ext uri="{FF2B5EF4-FFF2-40B4-BE49-F238E27FC236}">
                  <a16:creationId xmlns:a16="http://schemas.microsoft.com/office/drawing/2014/main" id="{FDB65A24-1E0B-4AEF-8973-DCD5417FB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0" name="Freeform 22">
              <a:extLst>
                <a:ext uri="{FF2B5EF4-FFF2-40B4-BE49-F238E27FC236}">
                  <a16:creationId xmlns:a16="http://schemas.microsoft.com/office/drawing/2014/main" id="{FD07639F-33B8-42B0-8353-70EFD44BA1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1" name="Freeform 23">
              <a:extLst>
                <a:ext uri="{FF2B5EF4-FFF2-40B4-BE49-F238E27FC236}">
                  <a16:creationId xmlns:a16="http://schemas.microsoft.com/office/drawing/2014/main" id="{4C2C74EF-6FD2-4E2D-84EA-33191D52C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128" name="Rectangle 112">
            <a:extLst>
              <a:ext uri="{FF2B5EF4-FFF2-40B4-BE49-F238E27FC236}">
                <a16:creationId xmlns:a16="http://schemas.microsoft.com/office/drawing/2014/main" id="{49DB63B5-3AC2-4401-94EF-046358A66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608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ím 3">
            <a:extLst>
              <a:ext uri="{FF2B5EF4-FFF2-40B4-BE49-F238E27FC236}">
                <a16:creationId xmlns:a16="http://schemas.microsoft.com/office/drawing/2014/main" id="{4C5FE368-8B73-4B50-A7F1-B563D374D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36" y="1326996"/>
            <a:ext cx="8679915" cy="2965254"/>
          </a:xfrm>
        </p:spPr>
        <p:txBody>
          <a:bodyPr vert="horz" lIns="228600" tIns="228600" rIns="228600" bIns="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dirty="0">
                <a:solidFill>
                  <a:schemeClr val="tx1"/>
                </a:solidFill>
              </a:rPr>
              <a:t>A </a:t>
            </a:r>
            <a:r>
              <a:rPr lang="en-US" sz="5000" dirty="0" err="1">
                <a:solidFill>
                  <a:schemeClr val="tx1"/>
                </a:solidFill>
              </a:rPr>
              <a:t>diasor</a:t>
            </a:r>
            <a:r>
              <a:rPr lang="hu-HU" sz="5000" dirty="0">
                <a:solidFill>
                  <a:schemeClr val="tx1"/>
                </a:solidFill>
              </a:rPr>
              <a:t>ok</a:t>
            </a:r>
            <a:r>
              <a:rPr lang="en-US" sz="5000" dirty="0">
                <a:solidFill>
                  <a:schemeClr val="tx1"/>
                </a:solidFill>
              </a:rPr>
              <a:t> </a:t>
            </a:r>
            <a:r>
              <a:rPr lang="en-US" sz="5000" dirty="0" err="1">
                <a:solidFill>
                  <a:schemeClr val="tx1"/>
                </a:solidFill>
              </a:rPr>
              <a:t>hivatkozásokat</a:t>
            </a:r>
            <a:r>
              <a:rPr lang="en-US" sz="5000" dirty="0">
                <a:solidFill>
                  <a:schemeClr val="tx1"/>
                </a:solidFill>
              </a:rPr>
              <a:t> </a:t>
            </a:r>
            <a:r>
              <a:rPr lang="en-US" sz="5000" dirty="0" err="1">
                <a:solidFill>
                  <a:schemeClr val="tx1"/>
                </a:solidFill>
              </a:rPr>
              <a:t>és</a:t>
            </a:r>
            <a:r>
              <a:rPr lang="en-US" sz="5000" dirty="0">
                <a:solidFill>
                  <a:schemeClr val="tx1"/>
                </a:solidFill>
              </a:rPr>
              <a:t> YouTube </a:t>
            </a:r>
            <a:r>
              <a:rPr lang="en-US" sz="5000" dirty="0" err="1">
                <a:solidFill>
                  <a:schemeClr val="tx1"/>
                </a:solidFill>
              </a:rPr>
              <a:t>videókat</a:t>
            </a:r>
            <a:r>
              <a:rPr lang="en-US" sz="5000" dirty="0">
                <a:solidFill>
                  <a:schemeClr val="tx1"/>
                </a:solidFill>
              </a:rPr>
              <a:t> </a:t>
            </a:r>
            <a:r>
              <a:rPr lang="en-US" sz="5000" dirty="0" err="1">
                <a:solidFill>
                  <a:schemeClr val="tx1"/>
                </a:solidFill>
              </a:rPr>
              <a:t>tartalmaz</a:t>
            </a:r>
            <a:r>
              <a:rPr lang="hu-HU" sz="5000" dirty="0" err="1">
                <a:solidFill>
                  <a:schemeClr val="tx1"/>
                </a:solidFill>
              </a:rPr>
              <a:t>nak</a:t>
            </a:r>
            <a:r>
              <a:rPr lang="en-US" sz="5000" dirty="0">
                <a:solidFill>
                  <a:schemeClr val="tx1"/>
                </a:solidFill>
              </a:rPr>
              <a:t>, </a:t>
            </a:r>
            <a:r>
              <a:rPr lang="en-US" sz="5000" dirty="0" err="1">
                <a:solidFill>
                  <a:schemeClr val="tx1"/>
                </a:solidFill>
              </a:rPr>
              <a:t>amelyek</a:t>
            </a:r>
            <a:r>
              <a:rPr lang="en-US" sz="5000" dirty="0">
                <a:solidFill>
                  <a:schemeClr val="tx1"/>
                </a:solidFill>
              </a:rPr>
              <a:t> </a:t>
            </a:r>
            <a:r>
              <a:rPr lang="en-US" sz="5000" dirty="0" err="1">
                <a:solidFill>
                  <a:schemeClr val="tx1"/>
                </a:solidFill>
              </a:rPr>
              <a:t>kattintással</a:t>
            </a:r>
            <a:r>
              <a:rPr lang="en-US" sz="5000" dirty="0">
                <a:solidFill>
                  <a:schemeClr val="tx1"/>
                </a:solidFill>
              </a:rPr>
              <a:t> </a:t>
            </a:r>
            <a:r>
              <a:rPr lang="en-US" sz="5000" dirty="0" err="1">
                <a:solidFill>
                  <a:schemeClr val="tx1"/>
                </a:solidFill>
              </a:rPr>
              <a:t>érhetők</a:t>
            </a:r>
            <a:r>
              <a:rPr lang="en-US" sz="5000" dirty="0">
                <a:solidFill>
                  <a:schemeClr val="tx1"/>
                </a:solidFill>
              </a:rPr>
              <a:t> el.  </a:t>
            </a:r>
          </a:p>
        </p:txBody>
      </p:sp>
      <p:sp>
        <p:nvSpPr>
          <p:cNvPr id="129" name="Isosceles Triangle 114">
            <a:extLst>
              <a:ext uri="{FF2B5EF4-FFF2-40B4-BE49-F238E27FC236}">
                <a16:creationId xmlns:a16="http://schemas.microsoft.com/office/drawing/2014/main" id="{5BF7DBAF-F0AA-4410-8A08-2579C8508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892384" y="4560849"/>
            <a:ext cx="407233" cy="35106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328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3AF33113-09CE-43CD-82F6-E2E4B3A9E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Statisztikai eljárások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67774B9C-71F3-47C6-B7CB-CADDBBA49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Cél annak az eldöntése, hogy a megfigyelésünk nem csak a véletlen műve. Tudni akarjuk, hogy a mintánkban tapasztalt sajátosságok valóban reprezentatívak-e a teljes sokaságra, vagy csak mintavételi hiba következményei.</a:t>
            </a:r>
          </a:p>
          <a:p>
            <a:r>
              <a:rPr lang="hu-HU" dirty="0"/>
              <a:t>A tapasztalatainkat, felfedezéseinket általánosítani szeretnénk.</a:t>
            </a:r>
          </a:p>
          <a:p>
            <a:r>
              <a:rPr lang="hu-HU" dirty="0"/>
              <a:t>Fontos az interpretálhatóság, a magyarázhatóság, a modellek megértése.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178733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780BFB-9EA0-4FCD-84CF-D73611A29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Gépi tanulási eljárások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225A0FD-1599-49FB-9D0C-BF4E3ACB8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Cél egy adott feladat automatizálása az elérhető adatok alapján, anélkül, hogy arra mi magunk, expliciten szabályrendszert állítanánk fel (a szabályok csak egy részét tudjuk felállítani, de ezek önmagukban nem elégségesek a probléma megoldására, nem tudunk magunktól IF ELSE ágakat kitalálni mindenre).</a:t>
            </a:r>
          </a:p>
          <a:p>
            <a:r>
              <a:rPr lang="hu-HU" dirty="0"/>
              <a:t>Nagy mennyiségű, de nem reprezentatív adattal dolgozunk (a reprezentativitás lehetséges, hogy nem is érhető el adott területen).</a:t>
            </a:r>
          </a:p>
          <a:p>
            <a:r>
              <a:rPr lang="hu-HU" dirty="0"/>
              <a:t>Iteratív folyamat, amit empirikusan </a:t>
            </a:r>
            <a:r>
              <a:rPr lang="hu-HU" dirty="0" err="1"/>
              <a:t>validálunk</a:t>
            </a:r>
            <a:r>
              <a:rPr lang="hu-HU" dirty="0"/>
              <a:t>. Célunk, hogy a való életben a lehető legjobb megoldást nyújtsa a rendszerünk.</a:t>
            </a:r>
          </a:p>
          <a:p>
            <a:r>
              <a:rPr lang="hu-HU" dirty="0"/>
              <a:t>Előny az interpretálhatóság, de a bemeneti változók nagy száma miatt ez általában nem, vagy csak részben megoldható. </a:t>
            </a:r>
          </a:p>
        </p:txBody>
      </p:sp>
    </p:spTree>
    <p:extLst>
      <p:ext uri="{BB962C8B-B14F-4D97-AF65-F5344CB8AC3E}">
        <p14:creationId xmlns:p14="http://schemas.microsoft.com/office/powerpoint/2010/main" val="2473621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ím 27">
            <a:extLst>
              <a:ext uri="{FF2B5EF4-FFF2-40B4-BE49-F238E27FC236}">
                <a16:creationId xmlns:a16="http://schemas.microsoft.com/office/drawing/2014/main" id="{16AB8F19-569F-4724-855C-94FDB2571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/>
              <a:t>A mesterséges Neurális Hálózatok is gépi tanulási megoldások.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3B784CA-9D5B-41FB-8992-15F47037B6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hu-HU" sz="1600" dirty="0">
                <a:solidFill>
                  <a:schemeClr val="bg1"/>
                </a:solidFill>
              </a:rPr>
              <a:t>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33" name="Tartalom helye 32">
            <a:extLst>
              <a:ext uri="{FF2B5EF4-FFF2-40B4-BE49-F238E27FC236}">
                <a16:creationId xmlns:a16="http://schemas.microsoft.com/office/drawing/2014/main" id="{9A63094E-D59C-4829-91F6-D4416E8D5C9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hu-HU" sz="1200" dirty="0"/>
              <a:t>Néhány esetben kevesebb adattal is hasznos eredményeket kaphatunk. Az adatok számának növelése javítja a modelleket, de csak egy bizonyos határig.</a:t>
            </a:r>
          </a:p>
          <a:p>
            <a:r>
              <a:rPr lang="hu-HU" sz="1200" dirty="0"/>
              <a:t>Szakértők által kiválogatott és átalakított bemeneti változókat alkalmazunk. Egy jelenségből a szabályrendszerünk alapján olyan adatokat próbálunk kinyerni, amelyek a modelljeink számára hasznosak. </a:t>
            </a:r>
          </a:p>
          <a:p>
            <a:r>
              <a:rPr lang="hu-HU" sz="1200" dirty="0"/>
              <a:t>Egyes modellek (például a döntési fák) könnyen </a:t>
            </a:r>
            <a:r>
              <a:rPr lang="hu-HU" sz="1200" dirty="0" err="1"/>
              <a:t>interpretálhatóak</a:t>
            </a:r>
            <a:r>
              <a:rPr lang="hu-HU" sz="1200" dirty="0"/>
              <a:t>, ember számára is értelmezhető a döntésük oka.</a:t>
            </a:r>
          </a:p>
        </p:txBody>
      </p:sp>
      <p:sp>
        <p:nvSpPr>
          <p:cNvPr id="35" name="Szöveg helye 34">
            <a:extLst>
              <a:ext uri="{FF2B5EF4-FFF2-40B4-BE49-F238E27FC236}">
                <a16:creationId xmlns:a16="http://schemas.microsoft.com/office/drawing/2014/main" id="{D232CDA2-B5A8-4845-BC4B-EA58391D2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/>
              <a:t>Neurális Hálózatok</a:t>
            </a:r>
          </a:p>
        </p:txBody>
      </p:sp>
      <p:sp>
        <p:nvSpPr>
          <p:cNvPr id="56" name="Tartalom helye 55">
            <a:extLst>
              <a:ext uri="{FF2B5EF4-FFF2-40B4-BE49-F238E27FC236}">
                <a16:creationId xmlns:a16="http://schemas.microsoft.com/office/drawing/2014/main" id="{216A0A9B-D9DE-4E00-94D5-1B8F4189F25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Autofit/>
          </a:bodyPr>
          <a:lstStyle/>
          <a:p>
            <a:r>
              <a:rPr lang="hu-HU" sz="1200" dirty="0"/>
              <a:t>Nagy mennyiségű adatra van szükség a betanításukhoz, az adatok további növelése pedig tovább javíthatja az eredményeket.</a:t>
            </a:r>
          </a:p>
          <a:p>
            <a:r>
              <a:rPr lang="hu-HU" sz="1200" dirty="0"/>
              <a:t>Sok, egyszerű </a:t>
            </a:r>
            <a:r>
              <a:rPr lang="hu-HU" sz="1200" dirty="0" err="1"/>
              <a:t>feature</a:t>
            </a:r>
            <a:r>
              <a:rPr lang="hu-HU" sz="1200" dirty="0"/>
              <a:t>-t használunk, amelyek hasznosságát a háló maga „tanulja” meg.</a:t>
            </a:r>
          </a:p>
          <a:p>
            <a:r>
              <a:rPr lang="hu-HU" sz="1200" dirty="0"/>
              <a:t>Csak további módszerekkel válik részben interpretálhatóvá a működésük. A valóságban inkább véletlen egybeesés, ha a döntéseik oka hasonlít az emberekére. </a:t>
            </a:r>
          </a:p>
        </p:txBody>
      </p:sp>
      <p:sp>
        <p:nvSpPr>
          <p:cNvPr id="58" name="Szöveg helye 34">
            <a:extLst>
              <a:ext uri="{FF2B5EF4-FFF2-40B4-BE49-F238E27FC236}">
                <a16:creationId xmlns:a16="http://schemas.microsoft.com/office/drawing/2014/main" id="{C9A3E452-ACA0-4611-AD9F-3260327A3694}"/>
              </a:ext>
            </a:extLst>
          </p:cNvPr>
          <p:cNvSpPr txBox="1">
            <a:spLocks/>
          </p:cNvSpPr>
          <p:nvPr/>
        </p:nvSpPr>
        <p:spPr>
          <a:xfrm>
            <a:off x="5118447" y="803185"/>
            <a:ext cx="6264414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200" b="0" kern="1200" cap="all" baseline="0"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8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Általános gépi tanulás</a:t>
            </a:r>
          </a:p>
        </p:txBody>
      </p:sp>
    </p:spTree>
    <p:extLst>
      <p:ext uri="{BB962C8B-B14F-4D97-AF65-F5344CB8AC3E}">
        <p14:creationId xmlns:p14="http://schemas.microsoft.com/office/powerpoint/2010/main" val="2636455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96A7BF-8EF4-46A7-B2E9-56E620DCD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Mitől „AI”?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1959EAA-11AE-4EAD-A30F-D4415A0DC0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hu-HU" b="1" dirty="0"/>
              <a:t>A „mesterséges intelligencia” megnevezés csak marketinges hívószó:</a:t>
            </a:r>
          </a:p>
          <a:p>
            <a:r>
              <a:rPr lang="hu-HU" dirty="0"/>
              <a:t>2010-es évek elején a GPS rendszereket hívták AI-</a:t>
            </a:r>
            <a:r>
              <a:rPr lang="hu-HU" dirty="0" err="1"/>
              <a:t>nak</a:t>
            </a:r>
            <a:r>
              <a:rPr lang="hu-HU" dirty="0"/>
              <a:t>, hiszen emberi beszéddel irányította a sofőrt A-</a:t>
            </a:r>
            <a:r>
              <a:rPr lang="hu-HU" dirty="0" err="1"/>
              <a:t>ból</a:t>
            </a:r>
            <a:r>
              <a:rPr lang="hu-HU" dirty="0"/>
              <a:t> B-be. Ma már ezeket egyszerűen egy útvonalkereső algoritmusnak hívnánk. </a:t>
            </a:r>
          </a:p>
          <a:p>
            <a:r>
              <a:rPr lang="hu-HU" dirty="0"/>
              <a:t>A videojáték AI-k általában csak összetett állapotgépek, amik csak minimális adaptálásra képesek (például az ellenségek nehézsége automatikusan változhat a játékos ügyességétől függően).</a:t>
            </a:r>
          </a:p>
          <a:p>
            <a:r>
              <a:rPr lang="hu-HU" dirty="0"/>
              <a:t>A </a:t>
            </a:r>
            <a:r>
              <a:rPr lang="hu-HU" dirty="0" err="1"/>
              <a:t>ChatBot</a:t>
            </a:r>
            <a:r>
              <a:rPr lang="hu-HU" dirty="0"/>
              <a:t>-ok és Okos Hangszórók nagyrészt csak IF ELSE ágakból állnak, mégis AI-ként szokás rájuk hivatkozni. </a:t>
            </a:r>
          </a:p>
          <a:p>
            <a:r>
              <a:rPr lang="hu-HU" dirty="0"/>
              <a:t>Manapság ha AI-</a:t>
            </a:r>
            <a:r>
              <a:rPr lang="hu-HU" dirty="0" err="1"/>
              <a:t>ról</a:t>
            </a:r>
            <a:r>
              <a:rPr lang="hu-HU" dirty="0"/>
              <a:t> van szó, általában olyan gépi tanulási rendszerekre gondolunk, amik mesterséges Neurális </a:t>
            </a:r>
            <a:r>
              <a:rPr lang="hu-HU" dirty="0" err="1"/>
              <a:t>Hálózatokat</a:t>
            </a:r>
            <a:r>
              <a:rPr lang="hu-HU" dirty="0"/>
              <a:t> is használnak egy feladat elvégzésére. </a:t>
            </a:r>
          </a:p>
        </p:txBody>
      </p:sp>
    </p:spTree>
    <p:extLst>
      <p:ext uri="{BB962C8B-B14F-4D97-AF65-F5344CB8AC3E}">
        <p14:creationId xmlns:p14="http://schemas.microsoft.com/office/powerpoint/2010/main" val="4048119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E8DD8E1A-9945-4DBA-BC40-7A028BF32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FE1C52F1-9DDF-4839-9B8F-25F7F8D42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DB25E450-AEBE-4B5B-9CD7-7DDA5128D0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D57AF4B2-B19E-4839-9D9C-06AD5370C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2949CEBF-F4A7-44B2-8A3B-22558718F7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28EAA589-93ED-485D-96BB-B9B21EC96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4BB4F238-A1F2-45F6-9074-18C4A9F92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1C658EE5-B46E-48ED-822D-1C3F08ECA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82AA74BE-73A4-4ADC-B86C-833704C0C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2018BD4B-A593-4075-9FDB-4739C6D53D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0D16E44B-CE60-491F-B907-D02B0B1E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2DFA7256-7E90-44B6-8E90-2111C1A1F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CE31CD09-2348-4B3A-9C97-CEECA4ABC0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4E5422EF-93F2-41A9-B30F-9EFE9241D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7920E29F-BB48-485F-95FF-5C372339C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ACFDB0E0-ECEB-4EEB-925D-4BE22979C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30CE2542-FFC2-4E6A-9F84-265FE415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2864C497-B900-4D3E-895C-A2A823A3C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26441ED2-272A-4395-9966-F5B1C8D3F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701CA35D-3DE0-4BE9-96A9-31A6F24DB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C9367E8C-A75F-4D57-8B79-1B3EEDFD8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0846F98D-8409-4D6C-B830-625CC19EBC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F35369DB-627C-41BD-9041-6426E8BF6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BA15987-DDC0-4CAB-AF5B-7D11E25D20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Isosceles Triangle 22">
              <a:extLst>
                <a:ext uri="{FF2B5EF4-FFF2-40B4-BE49-F238E27FC236}">
                  <a16:creationId xmlns:a16="http://schemas.microsoft.com/office/drawing/2014/main" id="{9B6DF8F2-BD4C-48F5-8CDC-95B311500F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8E989FB2-D6DE-43D1-84D5-1C80F9901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98E8958-A0BD-4366-8F61-3A496C51C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45862C-E73D-4EFB-9DD5-8A5E3473E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5" name="Freeform 5">
              <a:extLst>
                <a:ext uri="{FF2B5EF4-FFF2-40B4-BE49-F238E27FC236}">
                  <a16:creationId xmlns:a16="http://schemas.microsoft.com/office/drawing/2014/main" id="{D2676ED1-2492-46B6-88D6-C9ED257B7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58A42DCC-C6BA-4B68-9FC4-FEE653997B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F81ED05C-778D-41F3-9C0E-6DE1D668A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EE063861-F6FC-4CC1-A77E-5993E5E25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7E1DA2FC-6137-4EC4-B9F4-72264C39D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BFE9E3A7-993F-401D-8B16-53BFC6FA2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23757125-5D70-4D7A-B223-2FFC51F5B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03C4207E-9457-436F-B9A0-C3CAEBF816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64EE9697-E49F-4E62-8318-9E2DBC6E7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0800120F-70F4-4696-BAFB-BBC0BC576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8D1E1ADB-5BAA-49F4-BE24-044E941043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9D410413-BDE6-4A4E-930A-0ACBBF8CD2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0EBF657D-5B37-4F84-8833-C569EAB904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A2DBF00E-BE35-44EC-A95B-8B2EE92335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BA2C8141-5135-467E-B940-D3836B16E9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44991C1A-45E7-45C6-8816-BFEDFFCCB7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">
              <a:extLst>
                <a:ext uri="{FF2B5EF4-FFF2-40B4-BE49-F238E27FC236}">
                  <a16:creationId xmlns:a16="http://schemas.microsoft.com/office/drawing/2014/main" id="{B88BEC13-903F-4318-B5AB-DC23ED2ED5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41E259CE-D2C5-4FBC-9FAE-5AB0BBD0E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495CB679-05D8-44D1-8218-C52552952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4">
              <a:extLst>
                <a:ext uri="{FF2B5EF4-FFF2-40B4-BE49-F238E27FC236}">
                  <a16:creationId xmlns:a16="http://schemas.microsoft.com/office/drawing/2014/main" id="{DFCC6878-2DB4-4497-B668-E75220A203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5">
              <a:extLst>
                <a:ext uri="{FF2B5EF4-FFF2-40B4-BE49-F238E27FC236}">
                  <a16:creationId xmlns:a16="http://schemas.microsoft.com/office/drawing/2014/main" id="{36254A6B-DCFA-42AD-906C-C43E2CAEA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1429180E-866D-447C-A170-484000E48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682" y="1047102"/>
            <a:ext cx="5936885" cy="5029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Isosceles Triangle 22">
            <a:extLst>
              <a:ext uri="{FF2B5EF4-FFF2-40B4-BE49-F238E27FC236}">
                <a16:creationId xmlns:a16="http://schemas.microsoft.com/office/drawing/2014/main" id="{FEE51AA4-287D-4CB8-8CD4-D6986106F4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02131" y="5546507"/>
            <a:ext cx="315988" cy="272403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177ACA7-E71A-4888-9EBD-074801D88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682" y="1634393"/>
            <a:ext cx="5935796" cy="391730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7EC5F15C-4A46-4556-A975-E2738937E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78" y="1718735"/>
            <a:ext cx="5767566" cy="1072378"/>
          </a:xfr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hu-HU" dirty="0"/>
              <a:t>Újabb </a:t>
            </a:r>
            <a:r>
              <a:rPr lang="hu-HU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 </a:t>
            </a:r>
            <a:r>
              <a:rPr lang="hu-HU" dirty="0" err="1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winter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/>
              <a:t>közeleg?</a:t>
            </a:r>
            <a:endParaRPr lang="en-US" dirty="0"/>
          </a:p>
        </p:txBody>
      </p:sp>
      <p:sp>
        <p:nvSpPr>
          <p:cNvPr id="6" name="Szöveg helye 5">
            <a:extLst>
              <a:ext uri="{FF2B5EF4-FFF2-40B4-BE49-F238E27FC236}">
                <a16:creationId xmlns:a16="http://schemas.microsoft.com/office/drawing/2014/main" id="{28B6B3BB-6B44-4881-BAB4-A0E21B8229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3102" y="2789239"/>
            <a:ext cx="5768442" cy="26836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hu-HU" sz="1600" dirty="0">
                <a:solidFill>
                  <a:srgbClr val="FFFFFE"/>
                </a:solidFill>
              </a:rPr>
              <a:t>A túlzó ígéretek és irreális elvárások miatt többször előfordult, hogy a mesterséges intelligenciát övező érdeklődés (és pénzek) évekre lecsökkent.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hu-HU" sz="1600" dirty="0"/>
              <a:t>Első nagy AI tél 1974-1980 között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hu-HU" sz="1600" dirty="0"/>
              <a:t>Második nagy AI tél 1987-1993 között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hu-HU" sz="1600" dirty="0"/>
              <a:t>Harmadik valószínűleg attól jönne el, ha az önvezető autók mégsem lennének alkalmasak az utakra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FFFE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2DF6337-9683-4A06-B3D5-CB22C7F4F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9862" y="-6706"/>
            <a:ext cx="4642138" cy="6871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Kép helye 8">
            <a:extLst>
              <a:ext uri="{FF2B5EF4-FFF2-40B4-BE49-F238E27FC236}">
                <a16:creationId xmlns:a16="http://schemas.microsoft.com/office/drawing/2014/main" id="{68F4F2ED-CF93-4C87-9FC7-99524D0D8FF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588" r="2772"/>
          <a:stretch/>
        </p:blipFill>
        <p:spPr>
          <a:xfrm>
            <a:off x="7876652" y="489037"/>
            <a:ext cx="3990545" cy="5889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557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7FF52F0-41C1-43AB-A827-85DF6A06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C144995-155B-424A-B9F4-F22B71B70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8209302C-6060-4E33-B0FF-231E14ABE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1B7CFB76-EC56-4AEC-9C98-2E090DE43F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B477DDB4-CCA0-4087-A6A1-A2AAE5021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D6D89F34-3A58-4580-BD09-33277B5DE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B2323A6B-B80D-43C6-9C79-8A543993B5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4BF7A9F-A77E-438F-B3C2-963039783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F5EE77F3-F65B-4C01-91EB-3F45576BFA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E2A55C6C-6A64-4546-AA40-F2343C11F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BBF96922-FB36-4155-A363-5AB6E60F0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5BB8D0CC-3FD6-4257-9B8E-8F6B35BAAF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59C16BD8-BDED-4F47-9EF4-B9F466D90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87913F5-87F7-499B-9C9A-DB7687145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C1FC0B82-88DF-42A3-9041-1037C9A76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1C083223-5759-48E1-B3AE-ADF4C165B0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A283EA1D-83E3-4469-A48F-58ECE1873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9C827C81-2FCC-48CE-947D-120E6924BE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FDB65A24-1E0B-4AEF-8973-DCD5417FB7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D07639F-33B8-42B0-8353-70EFD44BA1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4C2C74EF-6FD2-4E2D-84EA-33191D52C0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9" name="Alcím 8">
            <a:extLst>
              <a:ext uri="{FF2B5EF4-FFF2-40B4-BE49-F238E27FC236}">
                <a16:creationId xmlns:a16="http://schemas.microsoft.com/office/drawing/2014/main" id="{A14D4601-4B98-472A-A81B-994185F4E5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5079936"/>
            <a:ext cx="8673427" cy="969087"/>
          </a:xfrm>
          <a:ln>
            <a:noFill/>
            <a:prstDash val="dash"/>
            <a:miter lim="800000"/>
          </a:ln>
        </p:spPr>
        <p:txBody>
          <a:bodyPr anchor="ctr">
            <a:normAutofit/>
          </a:bodyPr>
          <a:lstStyle/>
          <a:p>
            <a:r>
              <a:rPr lang="hu-HU" sz="2800" b="1" dirty="0">
                <a:solidFill>
                  <a:schemeClr val="bg1"/>
                </a:solidFill>
                <a:latin typeface="+mj-lt"/>
              </a:rPr>
              <a:t>IGEN. Egyébként később képtelen leszel kiértékelni és tovább javítani a modelljeidet.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9DB63B5-3AC2-4401-94EF-046358A66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608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ím 6">
            <a:extLst>
              <a:ext uri="{FF2B5EF4-FFF2-40B4-BE49-F238E27FC236}">
                <a16:creationId xmlns:a16="http://schemas.microsoft.com/office/drawing/2014/main" id="{96E02DDC-9855-43AA-9043-532CA73E51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1326996"/>
            <a:ext cx="8679915" cy="2965254"/>
          </a:xfrm>
        </p:spPr>
        <p:txBody>
          <a:bodyPr anchor="ctr">
            <a:noAutofit/>
          </a:bodyPr>
          <a:lstStyle/>
          <a:p>
            <a:r>
              <a:rPr lang="hu-HU" dirty="0">
                <a:solidFill>
                  <a:schemeClr val="tx1"/>
                </a:solidFill>
              </a:rPr>
              <a:t>„Kell értenem más gépi tanulási megoldásokhoz is, ha csak Neurális Hálózatokkal akarok foglalkozni?”</a:t>
            </a:r>
          </a:p>
        </p:txBody>
      </p:sp>
      <p:sp>
        <p:nvSpPr>
          <p:cNvPr id="39" name="Isosceles Triangle 38">
            <a:extLst>
              <a:ext uri="{FF2B5EF4-FFF2-40B4-BE49-F238E27FC236}">
                <a16:creationId xmlns:a16="http://schemas.microsoft.com/office/drawing/2014/main" id="{5BF7DBAF-F0AA-4410-8A08-2579C8508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892384" y="4560849"/>
            <a:ext cx="407233" cy="35106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165161"/>
      </p:ext>
    </p:extLst>
  </p:cSld>
  <p:clrMapOvr>
    <a:masterClrMapping/>
  </p:clrMapOvr>
</p:sld>
</file>

<file path=ppt/theme/theme1.xml><?xml version="1.0" encoding="utf-8"?>
<a:theme xmlns:a="http://schemas.openxmlformats.org/drawingml/2006/main" name="Atlasz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686</Words>
  <Application>Microsoft Office PowerPoint</Application>
  <PresentationFormat>Szélesvásznú</PresentationFormat>
  <Paragraphs>63</Paragraphs>
  <Slides>27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27</vt:i4>
      </vt:variant>
    </vt:vector>
  </HeadingPairs>
  <TitlesOfParts>
    <vt:vector size="32" baseType="lpstr">
      <vt:lpstr>Arial</vt:lpstr>
      <vt:lpstr>Calibri Light</vt:lpstr>
      <vt:lpstr>Rockwell</vt:lpstr>
      <vt:lpstr>Wingdings</vt:lpstr>
      <vt:lpstr>Atlasz</vt:lpstr>
      <vt:lpstr>AI</vt:lpstr>
      <vt:lpstr>2. Bevezetés</vt:lpstr>
      <vt:lpstr>A diasorok hivatkozásokat és YouTube videókat tartalmaznak, amelyek kattintással érhetők el.  </vt:lpstr>
      <vt:lpstr>Statisztikai eljárások</vt:lpstr>
      <vt:lpstr>Gépi tanulási eljárások</vt:lpstr>
      <vt:lpstr>A mesterséges Neurális Hálózatok is gépi tanulási megoldások.</vt:lpstr>
      <vt:lpstr>Mitől „AI”?</vt:lpstr>
      <vt:lpstr>Újabb AI winter közeleg?</vt:lpstr>
      <vt:lpstr>„Kell értenem más gépi tanulási megoldásokhoz is, ha csak Neurális Hálózatokkal akarok foglalkozni?”</vt:lpstr>
      <vt:lpstr>Gyakori tévhitek mesterséges Neurális Hálókról és BigDatáról</vt:lpstr>
      <vt:lpstr>Példák Mesterséges Neurális Hálózatok alkalmazására </vt:lpstr>
      <vt:lpstr>Style Transfer</vt:lpstr>
      <vt:lpstr>Style Transfer</vt:lpstr>
      <vt:lpstr>AlphaGo</vt:lpstr>
      <vt:lpstr>Generative Adversarial Networks</vt:lpstr>
      <vt:lpstr>Generative Adversarial Networks</vt:lpstr>
      <vt:lpstr>Image-to-Image Translation</vt:lpstr>
      <vt:lpstr>Szöveg generálása rekurrens hálókkal</vt:lpstr>
      <vt:lpstr>Transfer-based language model</vt:lpstr>
      <vt:lpstr>Kotta generálás</vt:lpstr>
      <vt:lpstr>Arcdetektálás, arcfelismerés</vt:lpstr>
      <vt:lpstr>Orvosi képfeldolgozás</vt:lpstr>
      <vt:lpstr>DotA 2</vt:lpstr>
      <vt:lpstr>StarCraft 2 (AlphaStar)</vt:lpstr>
      <vt:lpstr>Önvezető járművek</vt:lpstr>
      <vt:lpstr>Gépi fordítás</vt:lpstr>
      <vt:lpstr>Köszönöm a figyelmet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Közérthető bevezetés a mesterséges Neurális Hálózatokba</dc:title>
  <dc:creator>Richárd Nagyfi</dc:creator>
  <cp:lastModifiedBy>Tarcsi Ádám</cp:lastModifiedBy>
  <cp:revision>3</cp:revision>
  <dcterms:created xsi:type="dcterms:W3CDTF">2019-03-23T15:24:39Z</dcterms:created>
  <dcterms:modified xsi:type="dcterms:W3CDTF">2019-03-28T00:22:01Z</dcterms:modified>
</cp:coreProperties>
</file>